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1" r:id="rId5"/>
  </p:sldMasterIdLst>
  <p:sldIdLst>
    <p:sldId id="256" r:id="rId6"/>
    <p:sldId id="257" r:id="rId7"/>
    <p:sldId id="258" r:id="rId8"/>
    <p:sldId id="259" r:id="rId9"/>
    <p:sldId id="269" r:id="rId10"/>
    <p:sldId id="270" r:id="rId11"/>
    <p:sldId id="268" r:id="rId12"/>
    <p:sldId id="262" r:id="rId13"/>
    <p:sldId id="260" r:id="rId14"/>
    <p:sldId id="261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1999" cy="685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532000" y="1293600"/>
            <a:ext cx="5136000" cy="32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867" b="1"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532000" y="4507600"/>
            <a:ext cx="513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3148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91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960000" y="37392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2119368"/>
            <a:ext cx="3115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960000" y="4236147"/>
            <a:ext cx="3115200" cy="11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3"/>
          </p:nvPr>
        </p:nvSpPr>
        <p:spPr>
          <a:xfrm>
            <a:off x="4538400" y="37392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4" hasCustomPrompt="1"/>
          </p:nvPr>
        </p:nvSpPr>
        <p:spPr>
          <a:xfrm>
            <a:off x="4538400" y="2119368"/>
            <a:ext cx="3115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4538400" y="4236147"/>
            <a:ext cx="3115200" cy="11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8116800" y="37392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7" hasCustomPrompt="1"/>
          </p:nvPr>
        </p:nvSpPr>
        <p:spPr>
          <a:xfrm>
            <a:off x="8116800" y="2119368"/>
            <a:ext cx="3115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8116800" y="4236147"/>
            <a:ext cx="3115200" cy="11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9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64745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798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960000" y="914133"/>
            <a:ext cx="5614800" cy="4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467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32233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Ref idx="1001">
        <a:schemeClr val="bg1"/>
      </p:bgRef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960000" y="1936767"/>
            <a:ext cx="5948800" cy="37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●"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●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●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4702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053367" y="44713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1939600" y="2736633"/>
            <a:ext cx="8312800" cy="16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3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9499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1410600" y="4919467"/>
            <a:ext cx="3714400" cy="12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2"/>
          </p:nvPr>
        </p:nvSpPr>
        <p:spPr>
          <a:xfrm>
            <a:off x="7034467" y="4919467"/>
            <a:ext cx="3714400" cy="12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3"/>
          </p:nvPr>
        </p:nvSpPr>
        <p:spPr>
          <a:xfrm>
            <a:off x="1410400" y="4171467"/>
            <a:ext cx="37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667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4"/>
          </p:nvPr>
        </p:nvSpPr>
        <p:spPr>
          <a:xfrm>
            <a:off x="7034467" y="4171467"/>
            <a:ext cx="37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667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5603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 idx="2"/>
          </p:nvPr>
        </p:nvSpPr>
        <p:spPr>
          <a:xfrm>
            <a:off x="960000" y="39313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960000" y="4420367"/>
            <a:ext cx="3115200" cy="12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3"/>
          </p:nvPr>
        </p:nvSpPr>
        <p:spPr>
          <a:xfrm>
            <a:off x="4538400" y="39313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4"/>
          </p:nvPr>
        </p:nvSpPr>
        <p:spPr>
          <a:xfrm>
            <a:off x="4538400" y="4420367"/>
            <a:ext cx="3115200" cy="12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 idx="5"/>
          </p:nvPr>
        </p:nvSpPr>
        <p:spPr>
          <a:xfrm>
            <a:off x="8116800" y="39313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6"/>
          </p:nvPr>
        </p:nvSpPr>
        <p:spPr>
          <a:xfrm>
            <a:off x="8116800" y="4420367"/>
            <a:ext cx="3115200" cy="12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01098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 idx="2"/>
          </p:nvPr>
        </p:nvSpPr>
        <p:spPr>
          <a:xfrm>
            <a:off x="2415271" y="1972567"/>
            <a:ext cx="330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2415271" y="2469000"/>
            <a:ext cx="330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3"/>
          </p:nvPr>
        </p:nvSpPr>
        <p:spPr>
          <a:xfrm>
            <a:off x="7666000" y="1972567"/>
            <a:ext cx="330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4"/>
          </p:nvPr>
        </p:nvSpPr>
        <p:spPr>
          <a:xfrm>
            <a:off x="7666000" y="2469003"/>
            <a:ext cx="3306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5"/>
          </p:nvPr>
        </p:nvSpPr>
        <p:spPr>
          <a:xfrm>
            <a:off x="2415267" y="4122167"/>
            <a:ext cx="330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6"/>
          </p:nvPr>
        </p:nvSpPr>
        <p:spPr>
          <a:xfrm>
            <a:off x="2415267" y="4618600"/>
            <a:ext cx="3306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 idx="7"/>
          </p:nvPr>
        </p:nvSpPr>
        <p:spPr>
          <a:xfrm>
            <a:off x="7666000" y="4122164"/>
            <a:ext cx="330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8"/>
          </p:nvPr>
        </p:nvSpPr>
        <p:spPr>
          <a:xfrm>
            <a:off x="7666000" y="4618600"/>
            <a:ext cx="3306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46265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 rotWithShape="1">
          <a:blip r:embed="rId2">
            <a:alphaModFix/>
          </a:blip>
          <a:srcRect b="10"/>
          <a:stretch/>
        </p:blipFill>
        <p:spPr>
          <a:xfrm>
            <a:off x="1" y="0"/>
            <a:ext cx="1219199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 idx="2"/>
          </p:nvPr>
        </p:nvSpPr>
        <p:spPr>
          <a:xfrm>
            <a:off x="1051400" y="2508416"/>
            <a:ext cx="30740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960017" y="2924233"/>
            <a:ext cx="32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 idx="3"/>
          </p:nvPr>
        </p:nvSpPr>
        <p:spPr>
          <a:xfrm>
            <a:off x="4559000" y="2508416"/>
            <a:ext cx="30740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4"/>
          </p:nvPr>
        </p:nvSpPr>
        <p:spPr>
          <a:xfrm>
            <a:off x="4442616" y="2924233"/>
            <a:ext cx="330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title" idx="5"/>
          </p:nvPr>
        </p:nvSpPr>
        <p:spPr>
          <a:xfrm>
            <a:off x="1051400" y="4999449"/>
            <a:ext cx="30740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6"/>
          </p:nvPr>
        </p:nvSpPr>
        <p:spPr>
          <a:xfrm>
            <a:off x="960000" y="5415133"/>
            <a:ext cx="32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title" idx="7"/>
          </p:nvPr>
        </p:nvSpPr>
        <p:spPr>
          <a:xfrm>
            <a:off x="4559000" y="4999449"/>
            <a:ext cx="30740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8"/>
          </p:nvPr>
        </p:nvSpPr>
        <p:spPr>
          <a:xfrm>
            <a:off x="4442600" y="5415133"/>
            <a:ext cx="330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 idx="9"/>
          </p:nvPr>
        </p:nvSpPr>
        <p:spPr>
          <a:xfrm>
            <a:off x="8066565" y="2508416"/>
            <a:ext cx="30740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ubTitle" idx="13"/>
          </p:nvPr>
        </p:nvSpPr>
        <p:spPr>
          <a:xfrm>
            <a:off x="7975183" y="2924233"/>
            <a:ext cx="32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title" idx="14"/>
          </p:nvPr>
        </p:nvSpPr>
        <p:spPr>
          <a:xfrm>
            <a:off x="8066565" y="4999449"/>
            <a:ext cx="30740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15"/>
          </p:nvPr>
        </p:nvSpPr>
        <p:spPr>
          <a:xfrm>
            <a:off x="7975165" y="5415133"/>
            <a:ext cx="32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1083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e text 3">
  <p:cSld name="Title and the text 3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>
            <a:spLocks noGrp="1"/>
          </p:cNvSpPr>
          <p:nvPr>
            <p:ph type="subTitle" idx="1"/>
          </p:nvPr>
        </p:nvSpPr>
        <p:spPr>
          <a:xfrm>
            <a:off x="2346400" y="2675667"/>
            <a:ext cx="3546400" cy="2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Oxygen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721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 sz="1867">
                <a:latin typeface="Oxygen"/>
                <a:ea typeface="Oxygen"/>
                <a:cs typeface="Oxygen"/>
                <a:sym typeface="Oxygen"/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Oxygen"/>
              <a:buChar char="●"/>
              <a:defRPr>
                <a:latin typeface="Oxygen"/>
                <a:ea typeface="Oxygen"/>
                <a:cs typeface="Oxygen"/>
                <a:sym typeface="Oxygen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Oxygen"/>
              <a:buChar char="●"/>
              <a:defRPr>
                <a:latin typeface="Oxygen"/>
                <a:ea typeface="Oxygen"/>
                <a:cs typeface="Oxygen"/>
                <a:sym typeface="Oxygen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036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1"/>
            <a:ext cx="12192000" cy="685801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>
            <a:spLocks noGrp="1"/>
          </p:cNvSpPr>
          <p:nvPr>
            <p:ph type="subTitle" idx="1"/>
          </p:nvPr>
        </p:nvSpPr>
        <p:spPr>
          <a:xfrm>
            <a:off x="5708833" y="2675667"/>
            <a:ext cx="3546400" cy="2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xygen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56767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1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ubTitle" idx="1"/>
          </p:nvPr>
        </p:nvSpPr>
        <p:spPr>
          <a:xfrm>
            <a:off x="2346400" y="2675667"/>
            <a:ext cx="3546400" cy="2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xygen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574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0"/>
            <a:ext cx="121920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0701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>
            <a:spLocks noGrp="1"/>
          </p:cNvSpPr>
          <p:nvPr>
            <p:ph type="title" hasCustomPrompt="1"/>
          </p:nvPr>
        </p:nvSpPr>
        <p:spPr>
          <a:xfrm>
            <a:off x="1712000" y="720000"/>
            <a:ext cx="87680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4" name="Google Shape;134;p25"/>
          <p:cNvSpPr txBox="1">
            <a:spLocks noGrp="1"/>
          </p:cNvSpPr>
          <p:nvPr>
            <p:ph type="subTitle" idx="1"/>
          </p:nvPr>
        </p:nvSpPr>
        <p:spPr>
          <a:xfrm>
            <a:off x="1712000" y="1661367"/>
            <a:ext cx="87680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title" idx="2" hasCustomPrompt="1"/>
          </p:nvPr>
        </p:nvSpPr>
        <p:spPr>
          <a:xfrm>
            <a:off x="1712000" y="2661517"/>
            <a:ext cx="87680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6" name="Google Shape;136;p25"/>
          <p:cNvSpPr txBox="1">
            <a:spLocks noGrp="1"/>
          </p:cNvSpPr>
          <p:nvPr>
            <p:ph type="subTitle" idx="3"/>
          </p:nvPr>
        </p:nvSpPr>
        <p:spPr>
          <a:xfrm>
            <a:off x="1712000" y="3602884"/>
            <a:ext cx="87680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title" idx="4" hasCustomPrompt="1"/>
          </p:nvPr>
        </p:nvSpPr>
        <p:spPr>
          <a:xfrm>
            <a:off x="1712000" y="4603051"/>
            <a:ext cx="87680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5"/>
          </p:nvPr>
        </p:nvSpPr>
        <p:spPr>
          <a:xfrm>
            <a:off x="1712000" y="5544417"/>
            <a:ext cx="87680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702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" y="1"/>
            <a:ext cx="12192000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960143" y="3123500"/>
            <a:ext cx="438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474900"/>
            <a:ext cx="4380000" cy="16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3" name="Google Shape;143;p26"/>
          <p:cNvSpPr txBox="1">
            <a:spLocks noGrp="1"/>
          </p:cNvSpPr>
          <p:nvPr>
            <p:ph type="subTitle" idx="1"/>
          </p:nvPr>
        </p:nvSpPr>
        <p:spPr>
          <a:xfrm>
            <a:off x="960135" y="4431933"/>
            <a:ext cx="4380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8171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3906000" y="3123500"/>
            <a:ext cx="438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title" idx="2" hasCustomPrompt="1"/>
          </p:nvPr>
        </p:nvSpPr>
        <p:spPr>
          <a:xfrm>
            <a:off x="3906000" y="1474900"/>
            <a:ext cx="4380000" cy="16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" name="Google Shape;148;p27"/>
          <p:cNvSpPr txBox="1">
            <a:spLocks noGrp="1"/>
          </p:cNvSpPr>
          <p:nvPr>
            <p:ph type="subTitle" idx="1"/>
          </p:nvPr>
        </p:nvSpPr>
        <p:spPr>
          <a:xfrm>
            <a:off x="3906000" y="4431933"/>
            <a:ext cx="4380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42587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811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921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375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78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938400" y="3321800"/>
            <a:ext cx="4658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667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6551467" y="3321800"/>
            <a:ext cx="468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667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938400" y="4001567"/>
            <a:ext cx="4658800" cy="12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6551467" y="4001567"/>
            <a:ext cx="4680400" cy="12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8725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501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244000" y="1828225"/>
            <a:ext cx="5704000" cy="11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3244000" y="3255233"/>
            <a:ext cx="57040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6280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850800" y="2257400"/>
            <a:ext cx="8490400" cy="23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03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3244000" y="1773384"/>
            <a:ext cx="5704000" cy="21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1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3700800" y="4133433"/>
            <a:ext cx="47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327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 l="56623" b="10"/>
          <a:stretch/>
        </p:blipFill>
        <p:spPr>
          <a:xfrm>
            <a:off x="6903767" y="0"/>
            <a:ext cx="528823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6375400" y="1888600"/>
            <a:ext cx="4856800" cy="2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ubTitle" idx="1"/>
          </p:nvPr>
        </p:nvSpPr>
        <p:spPr>
          <a:xfrm>
            <a:off x="7270400" y="4368600"/>
            <a:ext cx="3961600" cy="1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08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823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iret One"/>
              <a:buNone/>
              <a:defRPr sz="28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Char char="●"/>
              <a:defRPr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●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●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34964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8" r:id="rId26"/>
    <p:sldLayoutId id="2147483689" r:id="rId27"/>
    <p:sldLayoutId id="2147483690" r:id="rId28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6926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sd80.com/Page/9736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4740" y="2189533"/>
            <a:ext cx="8783927" cy="1239467"/>
          </a:xfrm>
        </p:spPr>
        <p:txBody>
          <a:bodyPr/>
          <a:lstStyle/>
          <a:p>
            <a:pPr algn="ctr"/>
            <a:r>
              <a:rPr lang="en-US" altLang="en-US" sz="8800" dirty="0">
                <a:latin typeface="+mn-lt"/>
              </a:rPr>
              <a:t>Welcome to 3rd Grade!</a:t>
            </a:r>
            <a:endParaRPr lang="en-US" sz="8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067" y="3429000"/>
            <a:ext cx="5136000" cy="1056800"/>
          </a:xfrm>
        </p:spPr>
        <p:txBody>
          <a:bodyPr/>
          <a:lstStyle/>
          <a:p>
            <a:pPr algn="ctr">
              <a:defRPr/>
            </a:pPr>
            <a:r>
              <a:rPr lang="en-US" altLang="en-US" sz="2400" dirty="0">
                <a:latin typeface="+mj-lt"/>
              </a:rPr>
              <a:t>Miss Bohn</a:t>
            </a:r>
          </a:p>
          <a:p>
            <a:pPr algn="ctr">
              <a:defRPr/>
            </a:pPr>
            <a:r>
              <a:rPr lang="en-US" altLang="en-US" sz="2400" dirty="0">
                <a:latin typeface="+mj-lt"/>
              </a:rPr>
              <a:t>Mrs. Shao</a:t>
            </a:r>
          </a:p>
          <a:p>
            <a:pPr algn="ctr">
              <a:defRPr/>
            </a:pPr>
            <a:r>
              <a:rPr lang="en-US" altLang="en-US" sz="2400" dirty="0">
                <a:latin typeface="+mj-lt"/>
              </a:rPr>
              <a:t>Tarwater Elementary School</a:t>
            </a:r>
          </a:p>
          <a:p>
            <a:pPr algn="ctr"/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8801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0800" y="305593"/>
            <a:ext cx="8490400" cy="669192"/>
          </a:xfrm>
        </p:spPr>
        <p:txBody>
          <a:bodyPr/>
          <a:lstStyle/>
          <a:p>
            <a:r>
              <a:rPr lang="en-US" sz="7200" dirty="0" smtClean="0">
                <a:latin typeface="+mn-lt"/>
              </a:rPr>
              <a:t>Grades</a:t>
            </a:r>
            <a:endParaRPr lang="en-US" sz="72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2589" y="1776240"/>
            <a:ext cx="9592573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Grades are based off classwork and tests…</a:t>
            </a:r>
          </a:p>
          <a:p>
            <a:pPr lvl="1" algn="ctr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100%-90% = A</a:t>
            </a:r>
          </a:p>
          <a:p>
            <a:pPr lvl="1" algn="ctr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89%-80% = B</a:t>
            </a:r>
          </a:p>
          <a:p>
            <a:pPr lvl="1" algn="ctr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79%-70% = C</a:t>
            </a:r>
          </a:p>
          <a:p>
            <a:pPr lvl="1" algn="ctr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69%-60% = D</a:t>
            </a:r>
          </a:p>
          <a:p>
            <a:pPr lvl="1" algn="ctr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59%-lower = 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We do not grade </a:t>
            </a:r>
            <a:r>
              <a:rPr lang="en-US" alt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homework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Chances to redo work are available when students score below a 70%.  Grades will be averaged for new score.</a:t>
            </a:r>
            <a:endParaRPr lang="en-US" altLang="en-US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Monotype Sorts" pitchFamily="28" charset="2"/>
              <a:buNone/>
              <a:defRPr/>
            </a:pPr>
            <a:endParaRPr lang="en-US" alt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084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6173" y="255650"/>
            <a:ext cx="5614800" cy="1084000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Absences</a:t>
            </a:r>
            <a:endParaRPr lang="en-US" sz="7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992" y="1744465"/>
            <a:ext cx="108951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If you know your child will be out – please contact the attendance line.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chemeClr val="tx1">
                    <a:lumMod val="60000"/>
                    <a:lumOff val="40000"/>
                  </a:schemeClr>
                </a:solidFill>
                <a:latin typeface="Roboto"/>
              </a:rPr>
              <a:t>(480) 883-4303</a:t>
            </a:r>
            <a:endParaRPr lang="en-US" altLang="en-US" sz="2400" dirty="0" smtClean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en-US" alt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If your child will be out multiple days, we will collect work for their return.  </a:t>
            </a:r>
          </a:p>
          <a:p>
            <a:pPr algn="ctr" eaLnBrk="1" hangingPunct="1">
              <a:defRPr/>
            </a:pPr>
            <a:endParaRPr lang="en-US" altLang="en-US" sz="2400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en-US" alt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If you would like it while your child is out, please contact both teachers.  We’ll gather work to do at home.</a:t>
            </a:r>
            <a:endParaRPr lang="en-US" altLang="en-US" sz="2400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 eaLnBrk="1" hangingPunct="1">
              <a:defRPr/>
            </a:pPr>
            <a:endParaRPr lang="en-US" altLang="en-US" sz="2400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0421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325948"/>
            <a:ext cx="10272000" cy="763600"/>
          </a:xfrm>
        </p:spPr>
        <p:txBody>
          <a:bodyPr/>
          <a:lstStyle/>
          <a:p>
            <a:r>
              <a:rPr lang="en-US" sz="7200" dirty="0" smtClean="0">
                <a:latin typeface="+mn-lt"/>
              </a:rPr>
              <a:t>Volunteers</a:t>
            </a:r>
            <a:endParaRPr lang="en-US" sz="72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5388" y="1536434"/>
            <a:ext cx="10688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If you haven’t already gotten in contact with us about volunteering, please send an </a:t>
            </a:r>
            <a:r>
              <a:rPr lang="en-US" altLang="en-US" sz="2400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email.</a:t>
            </a:r>
            <a:r>
              <a:rPr lang="en-US" altLang="en-US" sz="2400" dirty="0" smtClean="0">
                <a:solidFill>
                  <a:schemeClr val="bg1">
                    <a:lumMod val="2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altLang="en-US" sz="2400" dirty="0">
              <a:solidFill>
                <a:schemeClr val="bg1">
                  <a:lumMod val="25000"/>
                </a:schemeClr>
              </a:solidFill>
              <a:latin typeface="+mj-lt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Volunteers are great for:</a:t>
            </a:r>
          </a:p>
          <a:p>
            <a:pPr marL="342900" lvl="1" indent="-34290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Copying</a:t>
            </a:r>
          </a:p>
          <a:p>
            <a:pPr marL="342900" lvl="1" indent="-34290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Small Groups (all subjects, even Mandarin if possible)</a:t>
            </a:r>
            <a:endParaRPr lang="en-US" altLang="en-US" sz="2000" dirty="0">
              <a:solidFill>
                <a:schemeClr val="bg1">
                  <a:lumMod val="25000"/>
                </a:schemeClr>
              </a:solidFill>
              <a:latin typeface="+mj-lt"/>
            </a:endParaRPr>
          </a:p>
          <a:p>
            <a:pPr marL="342900" lvl="1" indent="-34290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Math Facts</a:t>
            </a:r>
          </a:p>
          <a:p>
            <a:pPr marL="342900" lvl="1" indent="-34290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Field trips (more information to come)</a:t>
            </a:r>
          </a:p>
          <a:p>
            <a:pPr marL="342900" lvl="1" indent="-34290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Art Masterpiece</a:t>
            </a:r>
          </a:p>
          <a:p>
            <a:pPr marL="342900" lvl="1" indent="-34290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Home projects</a:t>
            </a:r>
          </a:p>
          <a:p>
            <a:pPr marL="342900" lvl="1" indent="-34290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End of the year video</a:t>
            </a:r>
          </a:p>
          <a:p>
            <a:pPr marL="342900" lvl="1" indent="-34290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Scholastic </a:t>
            </a:r>
          </a:p>
          <a:p>
            <a:pPr marL="457200" lvl="1" indent="0" algn="ctr" eaLnBrk="1" hangingPunct="1">
              <a:lnSpc>
                <a:spcPct val="90000"/>
              </a:lnSpc>
              <a:buFont typeface="Monotype Sorts" pitchFamily="28" charset="2"/>
              <a:buNone/>
              <a:defRPr/>
            </a:pPr>
            <a:endParaRPr lang="en-US" altLang="en-US" sz="2400" dirty="0">
              <a:solidFill>
                <a:schemeClr val="bg1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0258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5275" y="1367423"/>
            <a:ext cx="7910423" cy="37948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+mj-lt"/>
              </a:rPr>
              <a:t>No more activity fees.  Everything is based solely on tax credit donations. </a:t>
            </a:r>
          </a:p>
          <a:p>
            <a:pPr lvl="1">
              <a:defRPr/>
            </a:pPr>
            <a:r>
              <a:rPr lang="en-US" sz="2400" dirty="0">
                <a:latin typeface="+mj-lt"/>
              </a:rPr>
              <a:t>Field Trips</a:t>
            </a:r>
          </a:p>
          <a:p>
            <a:pPr lvl="1">
              <a:defRPr/>
            </a:pPr>
            <a:r>
              <a:rPr lang="en-US" sz="2400" dirty="0" smtClean="0">
                <a:latin typeface="+mj-lt"/>
              </a:rPr>
              <a:t>Third grade performance (?)</a:t>
            </a:r>
            <a:endParaRPr lang="en-US" sz="2400" dirty="0">
              <a:latin typeface="+mj-lt"/>
            </a:endParaRPr>
          </a:p>
          <a:p>
            <a:pPr>
              <a:defRPr/>
            </a:pPr>
            <a:endParaRPr lang="en-US" sz="2400" dirty="0" smtClean="0">
              <a:latin typeface="+mj-lt"/>
            </a:endParaRPr>
          </a:p>
          <a:p>
            <a:pPr>
              <a:defRPr/>
            </a:pPr>
            <a:r>
              <a:rPr lang="en-US" sz="2400" dirty="0" smtClean="0">
                <a:latin typeface="+mj-lt"/>
              </a:rPr>
              <a:t>Donations </a:t>
            </a:r>
            <a:r>
              <a:rPr lang="en-US" sz="2400" dirty="0">
                <a:latin typeface="+mj-lt"/>
              </a:rPr>
              <a:t>are all tax credit eligible meaning you will receive all of it back at tax time!</a:t>
            </a:r>
          </a:p>
          <a:p>
            <a:pPr lvl="1">
              <a:defRPr/>
            </a:pPr>
            <a:r>
              <a:rPr lang="en-US" sz="2400" dirty="0">
                <a:latin typeface="+mj-lt"/>
              </a:rPr>
              <a:t>$200 for single return</a:t>
            </a:r>
          </a:p>
          <a:p>
            <a:pPr lvl="1">
              <a:defRPr/>
            </a:pPr>
            <a:r>
              <a:rPr lang="en-US" sz="2400" dirty="0">
                <a:latin typeface="+mj-lt"/>
              </a:rPr>
              <a:t>$400 for joint return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0000" y="93035"/>
            <a:ext cx="10272000" cy="763600"/>
          </a:xfrm>
        </p:spPr>
        <p:txBody>
          <a:bodyPr/>
          <a:lstStyle/>
          <a:p>
            <a:pPr algn="ctr"/>
            <a:r>
              <a:rPr lang="en-US" sz="7200" dirty="0" smtClean="0">
                <a:latin typeface="+mn-lt"/>
              </a:rPr>
              <a:t>Tax Credit</a:t>
            </a:r>
            <a:endParaRPr lang="en-US" sz="7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2600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89" y="67909"/>
            <a:ext cx="10131011" cy="1200174"/>
          </a:xfrm>
        </p:spPr>
        <p:txBody>
          <a:bodyPr/>
          <a:lstStyle/>
          <a:p>
            <a:r>
              <a:rPr lang="en-US" sz="7200" dirty="0" smtClean="0">
                <a:latin typeface="+mn-lt"/>
              </a:rPr>
              <a:t>Infinite Campus Portal</a:t>
            </a:r>
            <a:endParaRPr lang="en-US" sz="7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94893" y="1794015"/>
            <a:ext cx="11514667" cy="2669516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+mj-lt"/>
              </a:rPr>
              <a:t>Report Cards and Progress Reports are ALL ONLINE!</a:t>
            </a:r>
          </a:p>
          <a:p>
            <a:pPr>
              <a:defRPr/>
            </a:pPr>
            <a:endParaRPr lang="en-US" sz="2400" dirty="0" smtClean="0">
              <a:latin typeface="+mj-lt"/>
            </a:endParaRPr>
          </a:p>
          <a:p>
            <a:pPr>
              <a:defRPr/>
            </a:pPr>
            <a:r>
              <a:rPr lang="en-US" sz="2400" dirty="0" smtClean="0">
                <a:latin typeface="+mj-lt"/>
              </a:rPr>
              <a:t>Tax </a:t>
            </a:r>
            <a:r>
              <a:rPr lang="en-US" sz="2400" dirty="0">
                <a:latin typeface="+mj-lt"/>
              </a:rPr>
              <a:t>Credit, activity fees, and club fees are all paid through infinite campus.</a:t>
            </a:r>
          </a:p>
          <a:p>
            <a:pPr lvl="1">
              <a:defRPr/>
            </a:pPr>
            <a:r>
              <a:rPr lang="en-US" sz="2400" dirty="0">
                <a:latin typeface="+mj-lt"/>
              </a:rPr>
              <a:t>Recommended to pay everything at once to avoid multiple fees</a:t>
            </a:r>
          </a:p>
          <a:p>
            <a:pPr marL="0" indent="0">
              <a:defRPr/>
            </a:pPr>
            <a:r>
              <a:rPr lang="en-US" sz="2400" dirty="0">
                <a:latin typeface="+mj-lt"/>
              </a:rPr>
              <a:t>Need help?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Laurie Jones for fee questions and </a:t>
            </a:r>
            <a:r>
              <a:rPr lang="en-US" sz="2400" dirty="0" smtClean="0">
                <a:latin typeface="+mj-lt"/>
              </a:rPr>
              <a:t>concerns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(480) </a:t>
            </a:r>
            <a:r>
              <a:rPr lang="en-US" sz="2400" dirty="0" smtClean="0">
                <a:latin typeface="+mj-lt"/>
              </a:rPr>
              <a:t>883-4307</a:t>
            </a:r>
            <a:endParaRPr lang="en-US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Deb Ellis for login concerns and parent </a:t>
            </a:r>
            <a:r>
              <a:rPr lang="en-US" sz="2400" dirty="0" smtClean="0">
                <a:latin typeface="+mj-lt"/>
              </a:rPr>
              <a:t>portal</a:t>
            </a:r>
          </a:p>
          <a:p>
            <a:r>
              <a:rPr lang="en-US" sz="2400" dirty="0" smtClean="0">
                <a:latin typeface="+mj-lt"/>
              </a:rPr>
              <a:t>(480) 883-4303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968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01" y="369080"/>
            <a:ext cx="11662913" cy="763600"/>
          </a:xfrm>
        </p:spPr>
        <p:txBody>
          <a:bodyPr/>
          <a:lstStyle/>
          <a:p>
            <a:r>
              <a:rPr lang="en-US" sz="6600" dirty="0">
                <a:latin typeface="+mn-lt"/>
              </a:rPr>
              <a:t>Message from Our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262" indent="0" algn="ctr">
              <a:buNone/>
            </a:pPr>
            <a:r>
              <a:rPr lang="en-US" dirty="0">
                <a:hlinkClick r:id="rId2"/>
              </a:rPr>
              <a:t>https://www.cusd80.com/Page/97369</a:t>
            </a:r>
            <a:r>
              <a:rPr lang="en-US" dirty="0"/>
              <a:t> </a:t>
            </a:r>
          </a:p>
          <a:p>
            <a:pPr marL="186262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5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000" y="0"/>
            <a:ext cx="5704000" cy="1147600"/>
          </a:xfrm>
        </p:spPr>
        <p:txBody>
          <a:bodyPr/>
          <a:lstStyle/>
          <a:p>
            <a:r>
              <a:rPr lang="en-US" sz="7200" dirty="0" smtClean="0">
                <a:latin typeface="+mn-lt"/>
              </a:rPr>
              <a:t>Goals</a:t>
            </a:r>
            <a:endParaRPr lang="en-US" sz="72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750498" y="1668866"/>
            <a:ext cx="10644996" cy="2970867"/>
          </a:xfrm>
        </p:spPr>
        <p:txBody>
          <a:bodyPr/>
          <a:lstStyle/>
          <a:p>
            <a:pPr marL="186262" indent="0" algn="l">
              <a:defRPr/>
            </a:pPr>
            <a:r>
              <a:rPr lang="en-US" altLang="en-US" sz="2400" dirty="0">
                <a:latin typeface="+mn-lt"/>
              </a:rPr>
              <a:t>Our goals as your student’s teachers are to…</a:t>
            </a:r>
          </a:p>
          <a:p>
            <a:pPr marL="1397000" lvl="2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n-lt"/>
              </a:rPr>
              <a:t>Provide them with a safe and secure learning environment.</a:t>
            </a:r>
          </a:p>
          <a:p>
            <a:pPr marL="1397000" lvl="2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n-lt"/>
              </a:rPr>
              <a:t>Provide a strong instructional foundation.</a:t>
            </a:r>
          </a:p>
          <a:p>
            <a:pPr marL="1397000" lvl="2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n-lt"/>
              </a:rPr>
              <a:t>Encourage them to always do their best.</a:t>
            </a:r>
          </a:p>
          <a:p>
            <a:pPr marL="114300" indent="0" algn="l"/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173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814" y="1618229"/>
            <a:ext cx="9315978" cy="3794800"/>
          </a:xfrm>
        </p:spPr>
        <p:txBody>
          <a:bodyPr/>
          <a:lstStyle/>
          <a:p>
            <a:pPr marL="114300" indent="0">
              <a:buNone/>
              <a:defRPr/>
            </a:pPr>
            <a:r>
              <a:rPr lang="en-US" altLang="en-US" sz="2400" dirty="0" smtClean="0">
                <a:latin typeface="+mj-lt"/>
              </a:rPr>
              <a:t>This year in ELA, students will work on reading and social studies skills.</a:t>
            </a:r>
          </a:p>
          <a:p>
            <a:pPr marL="114300" indent="0">
              <a:buNone/>
              <a:defRPr/>
            </a:pPr>
            <a:endParaRPr lang="en-US" altLang="en-US" sz="2400" dirty="0" smtClean="0">
              <a:latin typeface="+mj-lt"/>
            </a:endParaRPr>
          </a:p>
          <a:p>
            <a:pPr>
              <a:defRPr/>
            </a:pPr>
            <a:r>
              <a:rPr lang="en-US" altLang="en-US" sz="2400" u="sng" dirty="0" smtClean="0">
                <a:latin typeface="+mj-lt"/>
              </a:rPr>
              <a:t>Reading/Language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>
                <a:latin typeface="+mj-lt"/>
              </a:rPr>
              <a:t>–comprehension, phonics, grammar, spelling, vocabulary all done through novel studies</a:t>
            </a:r>
          </a:p>
          <a:p>
            <a:pPr>
              <a:defRPr/>
            </a:pPr>
            <a:r>
              <a:rPr lang="en-US" altLang="en-US" sz="2400" u="sng" dirty="0" smtClean="0">
                <a:latin typeface="+mj-lt"/>
              </a:rPr>
              <a:t>Social </a:t>
            </a:r>
            <a:r>
              <a:rPr lang="en-US" altLang="en-US" sz="2400" u="sng" dirty="0">
                <a:latin typeface="+mj-lt"/>
              </a:rPr>
              <a:t>Studies</a:t>
            </a:r>
            <a:r>
              <a:rPr lang="en-US" altLang="en-US" sz="2400" dirty="0">
                <a:latin typeface="+mj-lt"/>
              </a:rPr>
              <a:t> – Arizona Studies – civics, economics, </a:t>
            </a:r>
            <a:r>
              <a:rPr lang="en-US" altLang="en-US" sz="2400" dirty="0" smtClean="0">
                <a:latin typeface="+mj-lt"/>
              </a:rPr>
              <a:t>geography</a:t>
            </a:r>
          </a:p>
          <a:p>
            <a:pPr marL="114300" indent="0">
              <a:buNone/>
              <a:defRPr/>
            </a:pPr>
            <a:endParaRPr lang="en-US" alt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000" y="110288"/>
            <a:ext cx="10272000" cy="763600"/>
          </a:xfrm>
        </p:spPr>
        <p:txBody>
          <a:bodyPr/>
          <a:lstStyle/>
          <a:p>
            <a:pPr algn="ctr"/>
            <a:r>
              <a:rPr lang="en-US" sz="7200" dirty="0" smtClean="0">
                <a:latin typeface="+mn-lt"/>
              </a:rPr>
              <a:t>English Language Arts</a:t>
            </a:r>
            <a:endParaRPr lang="en-US" sz="7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390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627" y="0"/>
            <a:ext cx="11421373" cy="1547975"/>
          </a:xfrm>
        </p:spPr>
        <p:txBody>
          <a:bodyPr/>
          <a:lstStyle/>
          <a:p>
            <a:r>
              <a:rPr lang="en-US" sz="7200" b="1" dirty="0" smtClean="0">
                <a:latin typeface="+mn-lt"/>
              </a:rPr>
              <a:t>Mandarin Language Arts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626" y="1875844"/>
            <a:ext cx="10460965" cy="4015998"/>
          </a:xfrm>
        </p:spPr>
        <p:txBody>
          <a:bodyPr/>
          <a:lstStyle/>
          <a:p>
            <a:pPr algn="l"/>
            <a:r>
              <a:rPr lang="en-US" sz="2400" dirty="0" smtClean="0">
                <a:latin typeface="+mj-lt"/>
              </a:rPr>
              <a:t>This year in Mandarin, students will focus on language skills and science.</a:t>
            </a:r>
          </a:p>
          <a:p>
            <a:pPr algn="l"/>
            <a:endParaRPr lang="en-US" sz="2400" dirty="0"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altLang="en-US" sz="2400" u="sng" dirty="0">
                <a:latin typeface="+mj-lt"/>
              </a:rPr>
              <a:t>Mandarin</a:t>
            </a:r>
            <a:r>
              <a:rPr lang="en-US" altLang="en-US" sz="2400" dirty="0">
                <a:latin typeface="+mj-lt"/>
              </a:rPr>
              <a:t>  </a:t>
            </a:r>
            <a:r>
              <a:rPr lang="en-US" altLang="en-US" sz="2400" dirty="0" smtClean="0">
                <a:latin typeface="+mj-lt"/>
              </a:rPr>
              <a:t>- language skills in reading, writing, listening and speaking</a:t>
            </a:r>
          </a:p>
          <a:p>
            <a:pPr lvl="1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latin typeface="+mj-lt"/>
              </a:rPr>
              <a:t>Better Immersion and Mandarin Matrix</a:t>
            </a:r>
            <a:endParaRPr lang="en-US" altLang="en-US" sz="2400" dirty="0"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altLang="en-US" sz="2400" u="sng" dirty="0" smtClean="0">
                <a:latin typeface="+mj-lt"/>
              </a:rPr>
              <a:t>Science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>
                <a:latin typeface="+mj-lt"/>
              </a:rPr>
              <a:t>– living things, food chains, Earth’s major systems, water cycle, ecosystems, plant/animal structure and light/sound energy</a:t>
            </a:r>
          </a:p>
          <a:p>
            <a:pPr algn="l"/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226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871822" y="0"/>
            <a:ext cx="10448355" cy="1255262"/>
          </a:xfrm>
        </p:spPr>
        <p:txBody>
          <a:bodyPr/>
          <a:lstStyle/>
          <a:p>
            <a:r>
              <a:rPr lang="en-US" sz="7200" dirty="0" smtClean="0">
                <a:latin typeface="+mn-lt"/>
              </a:rPr>
              <a:t>Math</a:t>
            </a:r>
            <a:endParaRPr lang="en-US" sz="7200" dirty="0"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54347" y="1255261"/>
            <a:ext cx="9394165" cy="1824369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We will continue using Engage New York.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Students will have the opportunity based on placement test to be in the accelerated class (4</a:t>
            </a:r>
            <a:r>
              <a:rPr lang="en-US" sz="2400" baseline="30000" dirty="0" smtClean="0">
                <a:latin typeface="+mj-lt"/>
              </a:rPr>
              <a:t>th</a:t>
            </a:r>
            <a:r>
              <a:rPr lang="en-US" sz="2400" dirty="0" smtClean="0">
                <a:latin typeface="+mj-lt"/>
              </a:rPr>
              <a:t> grade math).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421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3035"/>
            <a:ext cx="12192000" cy="763600"/>
          </a:xfrm>
        </p:spPr>
        <p:txBody>
          <a:bodyPr/>
          <a:lstStyle/>
          <a:p>
            <a:r>
              <a:rPr lang="en-US" sz="5400" dirty="0" smtClean="0">
                <a:latin typeface="+mn-lt"/>
              </a:rPr>
              <a:t>Independent Reading &amp; Math facts</a:t>
            </a:r>
            <a:endParaRPr lang="en-US" sz="5400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262" indent="0" algn="ctr">
              <a:buNone/>
            </a:pPr>
            <a:r>
              <a:rPr lang="en-US" sz="2400" dirty="0" smtClean="0">
                <a:latin typeface="+mj-lt"/>
              </a:rPr>
              <a:t>Math Fact Fluency will be completed daily in your child’s homeroom. </a:t>
            </a:r>
          </a:p>
          <a:p>
            <a:pPr marL="186262" indent="0" algn="ctr">
              <a:buNone/>
            </a:pPr>
            <a:r>
              <a:rPr lang="en-US" sz="2400" dirty="0">
                <a:latin typeface="+mj-lt"/>
              </a:rPr>
              <a:t>	</a:t>
            </a:r>
            <a:r>
              <a:rPr lang="en-US" sz="2400" dirty="0" smtClean="0">
                <a:latin typeface="+mj-lt"/>
              </a:rPr>
              <a:t>Math facts will return home to practice and reinforce skills</a:t>
            </a:r>
          </a:p>
          <a:p>
            <a:pPr marL="186262" indent="0" algn="ctr">
              <a:buNone/>
            </a:pPr>
            <a:endParaRPr lang="en-US" sz="2400" dirty="0">
              <a:latin typeface="+mj-lt"/>
            </a:endParaRPr>
          </a:p>
          <a:p>
            <a:pPr marL="186262" indent="0" algn="ctr">
              <a:buNone/>
            </a:pPr>
            <a:r>
              <a:rPr lang="en-US" sz="2400" dirty="0" smtClean="0">
                <a:latin typeface="+mj-lt"/>
              </a:rPr>
              <a:t>AR is NOT a requirement this year.  Students are welcome to take AR tests if they’d like.  During class time we will have independent reading time as well as nightly reading homework.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522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409"/>
            <a:ext cx="12192000" cy="763600"/>
          </a:xfrm>
        </p:spPr>
        <p:txBody>
          <a:bodyPr/>
          <a:lstStyle/>
          <a:p>
            <a:r>
              <a:rPr lang="en-US" sz="6600" dirty="0" smtClean="0">
                <a:latin typeface="+mn-lt"/>
              </a:rPr>
              <a:t>Newsletter and Homework</a:t>
            </a:r>
            <a:endParaRPr lang="en-US" sz="66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0" y="1080922"/>
            <a:ext cx="10272000" cy="4555200"/>
          </a:xfrm>
        </p:spPr>
        <p:txBody>
          <a:bodyPr/>
          <a:lstStyle/>
          <a:p>
            <a:pPr marL="186262" indent="0">
              <a:buNone/>
            </a:pPr>
            <a:r>
              <a:rPr lang="en-US" sz="2400" dirty="0" smtClean="0">
                <a:latin typeface="+mj-lt"/>
              </a:rPr>
              <a:t>Newsletters are sent home on Fridays</a:t>
            </a:r>
          </a:p>
          <a:p>
            <a:pPr marL="186262" indent="0">
              <a:buNone/>
            </a:pPr>
            <a:r>
              <a:rPr lang="en-US" sz="2400" dirty="0" smtClean="0">
                <a:latin typeface="+mj-lt"/>
              </a:rPr>
              <a:t>On the back is the homework sheet.  Students are required to read nightly and have it signed by parents.  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70" y="2557321"/>
            <a:ext cx="3204146" cy="4093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486" y="2515390"/>
            <a:ext cx="3424163" cy="416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795" y="0"/>
            <a:ext cx="10248181" cy="1237424"/>
          </a:xfrm>
        </p:spPr>
        <p:txBody>
          <a:bodyPr/>
          <a:lstStyle/>
          <a:p>
            <a:r>
              <a:rPr lang="en-US" sz="7200" b="1" dirty="0" smtClean="0">
                <a:latin typeface="+mn-lt"/>
              </a:rPr>
              <a:t>Communication</a:t>
            </a:r>
            <a:endParaRPr lang="en-US" sz="7200" b="1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97146" y="1237424"/>
            <a:ext cx="9954883" cy="444738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Email is the best way to communicate with both Miss Bohn and Mrs. Shao.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Weekly emails will be sent on Fridays with: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Following week’s newsletter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Important events/dates coming up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Other information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  <a:p>
            <a:pPr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782535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imple Light">
      <a:dk1>
        <a:srgbClr val="6D5B57"/>
      </a:dk1>
      <a:lt1>
        <a:srgbClr val="F2E1D8"/>
      </a:lt1>
      <a:dk2>
        <a:srgbClr val="595959"/>
      </a:dk2>
      <a:lt2>
        <a:srgbClr val="B08980"/>
      </a:lt2>
      <a:accent1>
        <a:srgbClr val="6D5B57"/>
      </a:accent1>
      <a:accent2>
        <a:srgbClr val="F2E1D8"/>
      </a:accent2>
      <a:accent3>
        <a:srgbClr val="595959"/>
      </a:accent3>
      <a:accent4>
        <a:srgbClr val="B08980"/>
      </a:accent4>
      <a:accent5>
        <a:srgbClr val="F2E1D8"/>
      </a:accent5>
      <a:accent6>
        <a:srgbClr val="595959"/>
      </a:accent6>
      <a:hlink>
        <a:srgbClr val="595959"/>
      </a:hlink>
      <a:folHlink>
        <a:srgbClr val="0097A7"/>
      </a:folHlink>
    </a:clrScheme>
    <a:fontScheme name="Custom 1">
      <a:majorFont>
        <a:latin typeface="AGLazyLevelExpertBold"/>
        <a:ea typeface=""/>
        <a:cs typeface=""/>
      </a:majorFont>
      <a:minorFont>
        <a:latin typeface="KG Paypho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C24E9975-D020-4FC2-A544-07EBDAB02177}" vid="{9D171CD0-DD36-4254-B546-BCAA0D740418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7A9596B9F4334E90FD1055CAAD266E" ma:contentTypeVersion="12" ma:contentTypeDescription="Create a new document." ma:contentTypeScope="" ma:versionID="859119af0399a6b0b900e602f6abc23c">
  <xsd:schema xmlns:xsd="http://www.w3.org/2001/XMLSchema" xmlns:xs="http://www.w3.org/2001/XMLSchema" xmlns:p="http://schemas.microsoft.com/office/2006/metadata/properties" xmlns:ns3="a315480c-c300-4866-b02b-14f7333200b9" xmlns:ns4="db580473-a3f8-47e9-aa20-0a927044ca80" targetNamespace="http://schemas.microsoft.com/office/2006/metadata/properties" ma:root="true" ma:fieldsID="a8f5032a924755552876d54fcfe6219d" ns3:_="" ns4:_="">
    <xsd:import namespace="a315480c-c300-4866-b02b-14f7333200b9"/>
    <xsd:import namespace="db580473-a3f8-47e9-aa20-0a927044ca8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5480c-c300-4866-b02b-14f7333200b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80473-a3f8-47e9-aa20-0a927044c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C59666-19FC-49E7-8405-B5D916681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15480c-c300-4866-b02b-14f7333200b9"/>
    <ds:schemaRef ds:uri="db580473-a3f8-47e9-aa20-0a927044c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335401-DC79-4B7A-B600-A804F04EC4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BF3696-5867-4AAC-B671-96C859791D48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b580473-a3f8-47e9-aa20-0a927044ca80"/>
    <ds:schemaRef ds:uri="http://purl.org/dc/dcmitype/"/>
    <ds:schemaRef ds:uri="a315480c-c300-4866-b02b-14f7333200b9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53</TotalTime>
  <Words>606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AGLazyLevelExpertBold</vt:lpstr>
      <vt:lpstr>Anaheim</vt:lpstr>
      <vt:lpstr>Arial</vt:lpstr>
      <vt:lpstr>Bebas Neue</vt:lpstr>
      <vt:lpstr>KG Payphone</vt:lpstr>
      <vt:lpstr>Maven Pro</vt:lpstr>
      <vt:lpstr>Monotype Sorts</vt:lpstr>
      <vt:lpstr>Oxygen</vt:lpstr>
      <vt:lpstr>Oxygen Light</vt:lpstr>
      <vt:lpstr>Poiret One</vt:lpstr>
      <vt:lpstr>Proxima Nova</vt:lpstr>
      <vt:lpstr>Proxima Nova Semibold</vt:lpstr>
      <vt:lpstr>Roboto</vt:lpstr>
      <vt:lpstr>Wingdings</vt:lpstr>
      <vt:lpstr>Theme1</vt:lpstr>
      <vt:lpstr>Slidesgo Final Pages</vt:lpstr>
      <vt:lpstr>Welcome to 3rd Grade!</vt:lpstr>
      <vt:lpstr>Message from Our Principal</vt:lpstr>
      <vt:lpstr>Goals</vt:lpstr>
      <vt:lpstr>English Language Arts</vt:lpstr>
      <vt:lpstr>Mandarin Language Arts</vt:lpstr>
      <vt:lpstr>Math</vt:lpstr>
      <vt:lpstr>Independent Reading &amp; Math facts</vt:lpstr>
      <vt:lpstr>Newsletter and Homework</vt:lpstr>
      <vt:lpstr>Communication</vt:lpstr>
      <vt:lpstr>Grades</vt:lpstr>
      <vt:lpstr>Absences</vt:lpstr>
      <vt:lpstr>Volunteers</vt:lpstr>
      <vt:lpstr>Tax Credit</vt:lpstr>
      <vt:lpstr>Infinite Campus Portal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3rd Grade!</dc:title>
  <dc:creator>Bohn, Nikole</dc:creator>
  <cp:lastModifiedBy>Bohn, Nikole</cp:lastModifiedBy>
  <cp:revision>7</cp:revision>
  <dcterms:created xsi:type="dcterms:W3CDTF">2021-05-12T15:22:54Z</dcterms:created>
  <dcterms:modified xsi:type="dcterms:W3CDTF">2021-05-12T16:16:51Z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0x010100C37A9596B9F4334E90FD1055CAAD266E</vt:lpwstr>
  </property>
</Properties>
</file>